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14"/>
  </p:notesMasterIdLst>
  <p:handoutMasterIdLst>
    <p:handoutMasterId r:id="rId15"/>
  </p:handoutMasterIdLst>
  <p:sldIdLst>
    <p:sldId id="805" r:id="rId2"/>
    <p:sldId id="818" r:id="rId3"/>
    <p:sldId id="870" r:id="rId4"/>
    <p:sldId id="871" r:id="rId5"/>
    <p:sldId id="872" r:id="rId6"/>
    <p:sldId id="839" r:id="rId7"/>
    <p:sldId id="873" r:id="rId8"/>
    <p:sldId id="877" r:id="rId9"/>
    <p:sldId id="876" r:id="rId10"/>
    <p:sldId id="874" r:id="rId11"/>
    <p:sldId id="332" r:id="rId12"/>
    <p:sldId id="875" r:id="rId13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85C"/>
    <a:srgbClr val="DDA147"/>
    <a:srgbClr val="B54C2D"/>
    <a:srgbClr val="B66952"/>
    <a:srgbClr val="B56D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9979" autoAdjust="0"/>
    <p:restoredTop sz="94660"/>
  </p:normalViewPr>
  <p:slideViewPr>
    <p:cSldViewPr snapToGrid="0">
      <p:cViewPr>
        <p:scale>
          <a:sx n="75" d="100"/>
          <a:sy n="75" d="100"/>
        </p:scale>
        <p:origin x="1205" y="2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319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2AE8BF5-CB93-44E5-9404-15AF760C38FD}" type="datetime1">
              <a:rPr lang="ko-KR" altLang="en-US" smtClean="0"/>
              <a:t>2024-03-21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20DF4F-28CD-42CA-8484-F6571F4C08CC}" type="datetime1">
              <a:rPr lang="ko-KR" altLang="en-US" smtClean="0"/>
              <a:t>2024-03-21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489A88-0C1F-827F-FDE9-DFC7FEB076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F12F07B2-E074-4649-9142-6F1D9AE0DBBB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1B93F205-BE1D-41B6-903E-38A12CD6A70F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88763DE7-7630-4C1C-B39F-731F1889F7F8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텍스트 상자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" sz="8000"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“</a:t>
            </a:r>
          </a:p>
        </p:txBody>
      </p: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" sz="8000"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E29F7F6-2AF8-4123-80EB-C26BF25051CC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000F91A-87BC-4A65-9DD7-026C4653A996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그림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그림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그림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그림 개체 틀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텍스트 개체 틀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그림 개체 틀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60EBF092-97E8-48BF-A63A-FD32F38B1B9F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FA74C2CD-135C-429A-BF2F-8941132EB275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09A2853-D5CB-4085-8B68-FA9665D9382A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139083"/>
            <a:ext cx="10353762" cy="766439"/>
          </a:xfrm>
        </p:spPr>
        <p:txBody>
          <a:bodyPr rtlCol="0">
            <a:normAutofit/>
          </a:bodyPr>
          <a:lstStyle>
            <a:lvl1pPr>
              <a:defRPr sz="32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13795" y="1127464"/>
            <a:ext cx="10353762" cy="466373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 dirty="0"/>
              <a:t>마스터 텍스트 스타일을 편집하려면 클릭</a:t>
            </a:r>
          </a:p>
          <a:p>
            <a:pPr lvl="1" rtl="0"/>
            <a:r>
              <a:rPr lang="ko-KR" altLang="en-US" dirty="0"/>
              <a:t>두 번째 수준</a:t>
            </a:r>
          </a:p>
          <a:p>
            <a:pPr lvl="2" rtl="0"/>
            <a:r>
              <a:rPr lang="ko-KR" altLang="en-US" dirty="0"/>
              <a:t>세 번째 수준</a:t>
            </a:r>
          </a:p>
          <a:p>
            <a:pPr lvl="3" rtl="0"/>
            <a:r>
              <a:rPr lang="ko-KR" altLang="en-US" dirty="0"/>
              <a:t>네 번째 수준</a:t>
            </a:r>
          </a:p>
          <a:p>
            <a:pPr lvl="4" rtl="0"/>
            <a:r>
              <a:rPr lang="ko-KR" altLang="en-US" dirty="0"/>
              <a:t>다섯 번째 수준</a:t>
            </a:r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4745536-17E2-EEF7-D107-B4146DE214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  <p:sp>
        <p:nvSpPr>
          <p:cNvPr id="12" name="날짜 개체 틀 3">
            <a:extLst>
              <a:ext uri="{FF2B5EF4-FFF2-40B4-BE49-F238E27FC236}">
                <a16:creationId xmlns:a16="http://schemas.microsoft.com/office/drawing/2014/main" id="{E02622F7-B412-D3AE-34CC-44CC99AE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21086B2D-0BBF-7448-422F-0EAD78082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F2F60889-8102-9290-1B7C-A4994E8FC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9C878A-8D12-4579-1F87-ABD48B7F6E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9D6EA7CE-94D3-3119-797F-9A59AD33A9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755ADAC4-EF92-EA0A-B152-7948C9967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674D633B-B98D-555C-C9BC-394409CE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ECE708-CABE-5A15-E18D-0D30F1AB2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244F2F0A-DF9E-5205-4FA2-D0594923C6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2E5C1F5A-37D2-AE7D-D82F-D1EE9D44A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2E1DB7B6-E84B-345B-922F-C2D4D0D5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그림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929344A-48D0-3054-21E4-FB558AC361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  <p:sp>
        <p:nvSpPr>
          <p:cNvPr id="12" name="날짜 개체 틀 3">
            <a:extLst>
              <a:ext uri="{FF2B5EF4-FFF2-40B4-BE49-F238E27FC236}">
                <a16:creationId xmlns:a16="http://schemas.microsoft.com/office/drawing/2014/main" id="{987AC108-5420-6BFB-6865-4BDBFC95C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F70122F8-8A1A-8732-4EE3-A880083C6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65B190B1-64F4-F049-4C88-31887B22F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9D37BC-49C9-F25A-39C4-1D79ABF160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B1B4846B-DB95-07D7-43D1-116EC3EF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93785E4A-6771-C69D-0FCD-A16BA8E69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3B615913-817A-B5DD-09A5-A12DBD33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C42F3C-00E3-1C40-4559-2CB37F9295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97B7D79C-0ECC-0C67-0AF5-B71F54A723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3A33EA81-58FE-463F-7BBB-2884D27B8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D1F9B170-6867-72F2-D4FE-03BADFAE8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3748954-E065-4054-8C66-392B4F063747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5A58C4A3-D82D-41C7-A18D-6414DD58B953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D41097D8-A3FF-4F04-9CFF-0B8EA7C26038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1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Batang" panose="02030600000101010101" pitchFamily="18" charset="-127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eponkratova/airflow-is-not-an-etl-tool-bfa82d20f31e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컵, 커피, 음식, 음료 그림&#10;&#10;자동 생성되는 설명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16" y="898861"/>
            <a:ext cx="11323331" cy="2648381"/>
          </a:xfrm>
        </p:spPr>
        <p:txBody>
          <a:bodyPr rtlCol="0">
            <a:normAutofit/>
          </a:bodyPr>
          <a:lstStyle/>
          <a:p>
            <a:r>
              <a:rPr lang="en-US" altLang="ko-KR" sz="7200" b="1" dirty="0">
                <a:effectLst/>
              </a:rPr>
              <a:t>MAGE.ai</a:t>
            </a:r>
            <a:br>
              <a:rPr lang="en-US" altLang="ko-KR" sz="7200" b="1" dirty="0">
                <a:effectLst/>
              </a:rPr>
            </a:br>
            <a:endParaRPr lang="ko" altLang="en-US" sz="7200" b="1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4071A7-84D2-6001-5BC2-CE9D6C33ED42}"/>
              </a:ext>
            </a:extLst>
          </p:cNvPr>
          <p:cNvSpPr txBox="1"/>
          <p:nvPr/>
        </p:nvSpPr>
        <p:spPr>
          <a:xfrm>
            <a:off x="3236259" y="4276165"/>
            <a:ext cx="5710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https://medium.com/@eponkratova/airflow-is-not-an-etl-tool-bfa82d20f31e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18704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E94FDA-8D91-47A8-ED5A-565B46B22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136"/>
            <a:ext cx="12192000" cy="542925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1C64C355-5234-44D8-B1F1-587471DDF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39083"/>
            <a:ext cx="10353762" cy="766439"/>
          </a:xfrm>
        </p:spPr>
        <p:txBody>
          <a:bodyPr>
            <a:normAutofit/>
          </a:bodyPr>
          <a:lstStyle/>
          <a:p>
            <a:r>
              <a:rPr lang="en-US" altLang="ko-KR" dirty="0"/>
              <a:t>export_data_to_csv_file.py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D80C26-0580-3B27-223B-FA94E86F9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191" y="282251"/>
            <a:ext cx="2042337" cy="4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1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Google Shape;1059;p77" descr="박수 보드 길가 제이콥과 라이언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2031" y="1273761"/>
            <a:ext cx="7045118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77"/>
          <p:cNvSpPr txBox="1">
            <a:spLocks noGrp="1"/>
          </p:cNvSpPr>
          <p:nvPr>
            <p:ph type="title"/>
          </p:nvPr>
        </p:nvSpPr>
        <p:spPr>
          <a:xfrm>
            <a:off x="913795" y="139083"/>
            <a:ext cx="10353762" cy="76643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Batang"/>
              <a:buNone/>
            </a:pPr>
            <a:r>
              <a:rPr lang="en-US" b="1">
                <a:solidFill>
                  <a:srgbClr val="FFFF00"/>
                </a:solidFill>
              </a:rPr>
              <a:t>과제 - 3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061" name="Google Shape;1061;p77"/>
          <p:cNvSpPr txBox="1">
            <a:spLocks noGrp="1"/>
          </p:cNvSpPr>
          <p:nvPr>
            <p:ph type="sldNum" idx="12"/>
          </p:nvPr>
        </p:nvSpPr>
        <p:spPr>
          <a:xfrm>
            <a:off x="10514011" y="6036261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과제</a:t>
            </a:r>
            <a:r>
              <a:rPr lang="en-US" altLang="ko-KR" dirty="0"/>
              <a:t> </a:t>
            </a:r>
            <a:r>
              <a:rPr lang="ko-KR" altLang="en-US" dirty="0"/>
              <a:t>제출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319114-737F-D343-3DF0-EF972B948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1" y="1139202"/>
            <a:ext cx="5289145" cy="47475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1B9D69-259B-F509-3443-0059A3AFF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16" y="1161853"/>
            <a:ext cx="5182049" cy="4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95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13795" y="1127464"/>
            <a:ext cx="10353762" cy="504025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Python download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VS Code download </a:t>
            </a:r>
          </a:p>
          <a:p>
            <a:pPr>
              <a:lnSpc>
                <a:spcPct val="200000"/>
              </a:lnSpc>
            </a:pPr>
            <a:r>
              <a:rPr lang="en-US" altLang="ko-KR"/>
              <a:t>activate </a:t>
            </a:r>
            <a:r>
              <a:rPr lang="en-US" altLang="ko-KR" dirty="0"/>
              <a:t>Virtual Environment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17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6103A46-96DF-39E8-E58C-AAE421470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84827"/>
            <a:ext cx="8808203" cy="40564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mage.ai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FBBAA8-2819-D104-4701-1A89C7712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996" y="1101992"/>
            <a:ext cx="8808203" cy="54163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AD0F80-AA12-BD28-6DB5-007AED3E8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956" y="1651266"/>
            <a:ext cx="7812523" cy="494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6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mage.ai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B8EA5C-84B3-3C1B-5AAD-D5688254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684"/>
            <a:ext cx="12192000" cy="529663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EE616BB-55B4-8C64-6CBB-6F0CFFEAE696}"/>
              </a:ext>
            </a:extLst>
          </p:cNvPr>
          <p:cNvSpPr/>
          <p:nvPr/>
        </p:nvSpPr>
        <p:spPr>
          <a:xfrm>
            <a:off x="812800" y="1107440"/>
            <a:ext cx="1341120" cy="548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4354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Quickstart</a:t>
            </a:r>
            <a:r>
              <a:rPr lang="ko-KR" altLang="en-US" dirty="0"/>
              <a:t> </a:t>
            </a:r>
            <a:r>
              <a:rPr lang="en-US" altLang="ko-KR" dirty="0"/>
              <a:t>to mage.ai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C9540B-A2CB-BF57-C760-A1D27ABB0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27" y="1207175"/>
            <a:ext cx="8250390" cy="50116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2F1138-359F-F5FE-2CFB-8EEF8178B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723" y="2111065"/>
            <a:ext cx="7552074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5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733E6-37EF-16D7-B8BD-693AD6B91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E5C44017-EF4C-40A1-6550-A0FB6938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실습하기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6E02AB-CCFA-6FB6-8748-7161736A3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37" name="Picture 13" descr="나무 배경에 영화 클래퍼입니다. 3d 그림">
            <a:extLst>
              <a:ext uri="{FF2B5EF4-FFF2-40B4-BE49-F238E27FC236}">
                <a16:creationId xmlns:a16="http://schemas.microsoft.com/office/drawing/2014/main" id="{B7629DEE-77A7-76A5-6351-85272E5BD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47750"/>
            <a:ext cx="952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977857-A7A5-AE8B-3E4B-F9DA7768E614}"/>
              </a:ext>
            </a:extLst>
          </p:cNvPr>
          <p:cNvSpPr txBox="1"/>
          <p:nvPr/>
        </p:nvSpPr>
        <p:spPr>
          <a:xfrm rot="1558658">
            <a:off x="3509313" y="4119066"/>
            <a:ext cx="2672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WSL installation</a:t>
            </a:r>
            <a:endParaRPr lang="ko-KR" alt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162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load data.py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B3CBF-572B-444F-1C41-A4F1C8F51B2C}"/>
              </a:ext>
            </a:extLst>
          </p:cNvPr>
          <p:cNvSpPr txBox="1"/>
          <p:nvPr/>
        </p:nvSpPr>
        <p:spPr>
          <a:xfrm>
            <a:off x="761756" y="953741"/>
            <a:ext cx="10657840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/>
              </a:rPr>
              <a:t>import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io</a:t>
            </a:r>
          </a:p>
          <a:p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/>
              </a:rPr>
              <a:t>import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pandas </a:t>
            </a:r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/>
              </a:rPr>
              <a:t>as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pd</a:t>
            </a:r>
          </a:p>
          <a:p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/>
              </a:rPr>
              <a:t>import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requests</a:t>
            </a:r>
          </a:p>
          <a:p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/>
              </a:rPr>
              <a:t>if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</a:t>
            </a:r>
            <a:r>
              <a:rPr lang="en-US" altLang="ko-KR" sz="1200" b="0" dirty="0">
                <a:solidFill>
                  <a:srgbClr val="8F9D6A"/>
                </a:solidFill>
                <a:effectLst/>
                <a:latin typeface="Fira Code Regular"/>
              </a:rPr>
              <a:t>'</a:t>
            </a:r>
            <a:r>
              <a:rPr lang="en-US" altLang="ko-KR" sz="1200" b="0" dirty="0" err="1">
                <a:solidFill>
                  <a:srgbClr val="8F9D6A"/>
                </a:solidFill>
                <a:effectLst/>
                <a:latin typeface="Fira Code Regular"/>
              </a:rPr>
              <a:t>data_loader</a:t>
            </a:r>
            <a:r>
              <a:rPr lang="en-US" altLang="ko-KR" sz="1200" b="0" dirty="0">
                <a:solidFill>
                  <a:srgbClr val="8F9D6A"/>
                </a:solidFill>
                <a:effectLst/>
                <a:latin typeface="Fira Code Regular"/>
              </a:rPr>
              <a:t>'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</a:t>
            </a:r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/>
              </a:rPr>
              <a:t>not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</a:t>
            </a:r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/>
              </a:rPr>
              <a:t>in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</a:t>
            </a:r>
            <a:r>
              <a:rPr lang="en-US" altLang="ko-KR" sz="1200" b="0" dirty="0" err="1">
                <a:solidFill>
                  <a:srgbClr val="CDA869"/>
                </a:solidFill>
                <a:effectLst/>
                <a:latin typeface="Fira Code Regular"/>
              </a:rPr>
              <a:t>globals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/>
              </a:rPr>
              <a:t>():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/>
            </a:endParaRPr>
          </a:p>
          <a:p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    </a:t>
            </a:r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/>
              </a:rPr>
              <a:t>from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/>
              </a:rPr>
              <a:t>mage_ai.data_preparation.decorators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</a:t>
            </a:r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/>
              </a:rPr>
              <a:t>import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/>
              </a:rPr>
              <a:t>data_loader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/>
            </a:endParaRPr>
          </a:p>
          <a:p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/>
              </a:rPr>
              <a:t>if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</a:t>
            </a:r>
            <a:r>
              <a:rPr lang="en-US" altLang="ko-KR" sz="1200" b="0" dirty="0">
                <a:solidFill>
                  <a:srgbClr val="8F9D6A"/>
                </a:solidFill>
                <a:effectLst/>
                <a:latin typeface="Fira Code Regular"/>
              </a:rPr>
              <a:t>'test'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</a:t>
            </a:r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/>
              </a:rPr>
              <a:t>not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</a:t>
            </a:r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/>
              </a:rPr>
              <a:t>in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</a:t>
            </a:r>
            <a:r>
              <a:rPr lang="en-US" altLang="ko-KR" sz="1200" b="0" dirty="0" err="1">
                <a:solidFill>
                  <a:srgbClr val="CDA869"/>
                </a:solidFill>
                <a:effectLst/>
                <a:latin typeface="Fira Code Regular"/>
              </a:rPr>
              <a:t>globals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/>
              </a:rPr>
              <a:t>():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/>
            </a:endParaRPr>
          </a:p>
          <a:p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    </a:t>
            </a:r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/>
              </a:rPr>
              <a:t>from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/>
              </a:rPr>
              <a:t>mage_ai.data_preparation.decorators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</a:t>
            </a:r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/>
              </a:rPr>
              <a:t>import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test</a:t>
            </a:r>
          </a:p>
          <a:p>
            <a:b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</a:br>
            <a:b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Fira Code Regular"/>
              </a:rPr>
              <a:t>@data_loader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/>
            </a:endParaRPr>
          </a:p>
          <a:p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/>
              </a:rPr>
              <a:t>def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/>
              </a:rPr>
              <a:t>load_data_from_api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/>
              </a:rPr>
              <a:t>(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*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/>
              </a:rPr>
              <a:t>args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/>
              </a:rPr>
              <a:t>,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**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/>
              </a:rPr>
              <a:t>kwargs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/>
              </a:rPr>
              <a:t>):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/>
            </a:endParaRPr>
          </a:p>
          <a:p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    </a:t>
            </a:r>
            <a:r>
              <a:rPr lang="en-US" altLang="ko-KR" sz="1200" b="0" dirty="0">
                <a:solidFill>
                  <a:srgbClr val="8F9D6A"/>
                </a:solidFill>
                <a:effectLst/>
                <a:latin typeface="Fira Code Regular"/>
              </a:rPr>
              <a:t>"""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/>
            </a:endParaRPr>
          </a:p>
          <a:p>
            <a:r>
              <a:rPr lang="en-US" altLang="ko-KR" sz="1200" b="0" dirty="0">
                <a:solidFill>
                  <a:srgbClr val="8F9D6A"/>
                </a:solidFill>
                <a:effectLst/>
                <a:latin typeface="Fira Code Regular"/>
              </a:rPr>
              <a:t>    Template for loading data from API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/>
            </a:endParaRPr>
          </a:p>
          <a:p>
            <a:r>
              <a:rPr lang="en-US" altLang="ko-KR" sz="1200" b="0" dirty="0">
                <a:solidFill>
                  <a:srgbClr val="8F9D6A"/>
                </a:solidFill>
                <a:effectLst/>
                <a:latin typeface="Fira Code Regular"/>
              </a:rPr>
              <a:t>    """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/>
            </a:endParaRPr>
          </a:p>
          <a:p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    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/>
              </a:rPr>
              <a:t>url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= </a:t>
            </a:r>
            <a:r>
              <a:rPr lang="en-US" altLang="ko-KR" sz="1200" b="0" dirty="0">
                <a:solidFill>
                  <a:srgbClr val="8F9D6A"/>
                </a:solidFill>
                <a:effectLst/>
                <a:latin typeface="Fira Code Regular"/>
              </a:rPr>
              <a:t>'https://raw.githubusercontent.com/mage-ai/datasets/master/restaurant_user_transactions.csv'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/>
            </a:endParaRPr>
          </a:p>
          <a:p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    response = 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/>
              </a:rPr>
              <a:t>requests.get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/>
              </a:rPr>
              <a:t>(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/>
              </a:rPr>
              <a:t>url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/>
              </a:rPr>
              <a:t>)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/>
            </a:endParaRPr>
          </a:p>
          <a:p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    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/>
              </a:rPr>
              <a:t>df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= 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/>
              </a:rPr>
              <a:t>pd.read_csv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/>
              </a:rPr>
              <a:t>(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/>
              </a:rPr>
              <a:t>io.StringIO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/>
              </a:rPr>
              <a:t>(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/>
              </a:rPr>
              <a:t>response.text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/>
              </a:rPr>
              <a:t>),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/>
              </a:rPr>
              <a:t>sep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=</a:t>
            </a:r>
            <a:r>
              <a:rPr lang="en-US" altLang="ko-KR" sz="1200" b="0" dirty="0">
                <a:solidFill>
                  <a:srgbClr val="8F9D6A"/>
                </a:solidFill>
                <a:effectLst/>
                <a:latin typeface="Fira Code Regular"/>
              </a:rPr>
              <a:t>','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/>
              </a:rPr>
              <a:t>)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/>
            </a:endParaRPr>
          </a:p>
          <a:p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    </a:t>
            </a:r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/>
              </a:rPr>
              <a:t>print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/>
              </a:rPr>
              <a:t>(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/>
              </a:rPr>
              <a:t>df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/>
              </a:rPr>
              <a:t>)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/>
            </a:endParaRPr>
          </a:p>
          <a:p>
            <a:b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</a:b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    </a:t>
            </a:r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/>
              </a:rPr>
              <a:t>return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/>
              </a:rPr>
              <a:t>df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/>
            </a:endParaRPr>
          </a:p>
          <a:p>
            <a:b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</a:br>
            <a:b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Fira Code Regular"/>
              </a:rPr>
              <a:t>@test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/>
            </a:endParaRPr>
          </a:p>
          <a:p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/>
              </a:rPr>
              <a:t>def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/>
              </a:rPr>
              <a:t>test_output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/>
              </a:rPr>
              <a:t>(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/>
              </a:rPr>
              <a:t>df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/>
              </a:rPr>
              <a:t>,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*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/>
              </a:rPr>
              <a:t>args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/>
              </a:rPr>
              <a:t>)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-&gt; </a:t>
            </a:r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/>
              </a:rPr>
              <a:t>None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/>
              </a:rPr>
              <a:t>: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/>
            </a:endParaRPr>
          </a:p>
          <a:p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    </a:t>
            </a:r>
            <a:r>
              <a:rPr lang="en-US" altLang="ko-KR" sz="1200" b="0" dirty="0">
                <a:solidFill>
                  <a:srgbClr val="8F9D6A"/>
                </a:solidFill>
                <a:effectLst/>
                <a:latin typeface="Fira Code Regular"/>
              </a:rPr>
              <a:t>"""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/>
            </a:endParaRPr>
          </a:p>
          <a:p>
            <a:r>
              <a:rPr lang="en-US" altLang="ko-KR" sz="1200" b="0" dirty="0">
                <a:solidFill>
                  <a:srgbClr val="8F9D6A"/>
                </a:solidFill>
                <a:effectLst/>
                <a:latin typeface="Fira Code Regular"/>
              </a:rPr>
              <a:t>    Template code for testing the output of the block.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/>
            </a:endParaRPr>
          </a:p>
          <a:p>
            <a:r>
              <a:rPr lang="en-US" altLang="ko-KR" sz="1200" b="0" dirty="0">
                <a:solidFill>
                  <a:srgbClr val="8F9D6A"/>
                </a:solidFill>
                <a:effectLst/>
                <a:latin typeface="Fira Code Regular"/>
              </a:rPr>
              <a:t>    """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/>
            </a:endParaRPr>
          </a:p>
          <a:p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    </a:t>
            </a:r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/>
              </a:rPr>
              <a:t>assert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/>
              </a:rPr>
              <a:t>df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</a:t>
            </a:r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/>
              </a:rPr>
              <a:t>is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</a:t>
            </a:r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/>
              </a:rPr>
              <a:t>not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</a:t>
            </a:r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/>
              </a:rPr>
              <a:t>None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/>
              </a:rPr>
              <a:t>,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</a:t>
            </a:r>
            <a:r>
              <a:rPr lang="en-US" altLang="ko-KR" sz="1200" b="0" dirty="0">
                <a:solidFill>
                  <a:srgbClr val="8F9D6A"/>
                </a:solidFill>
                <a:effectLst/>
                <a:latin typeface="Fira Code Regular"/>
              </a:rPr>
              <a:t>'The output is undefined'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/>
            </a:endParaRPr>
          </a:p>
          <a:p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    </a:t>
            </a:r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/>
              </a:rPr>
              <a:t>assert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</a:t>
            </a:r>
            <a:r>
              <a:rPr lang="en-US" altLang="ko-KR" sz="1200" b="0" dirty="0" err="1">
                <a:solidFill>
                  <a:srgbClr val="CDA869"/>
                </a:solidFill>
                <a:effectLst/>
                <a:latin typeface="Fira Code Regular"/>
              </a:rPr>
              <a:t>len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/>
              </a:rPr>
              <a:t>(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/>
              </a:rPr>
              <a:t>df.index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/>
              </a:rPr>
              <a:t>)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&gt;=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Fira Code Regular"/>
              </a:rPr>
              <a:t>1000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/>
              </a:rPr>
              <a:t>,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/>
              </a:rPr>
              <a:t> </a:t>
            </a:r>
            <a:r>
              <a:rPr lang="en-US" altLang="ko-KR" sz="1200" b="0" dirty="0">
                <a:solidFill>
                  <a:srgbClr val="8F9D6A"/>
                </a:solidFill>
                <a:effectLst/>
                <a:latin typeface="Fira Code Regular"/>
              </a:rPr>
              <a:t>'The data does not have enough rows.'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0E24DF-0BD0-617A-D310-23C0BEB63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324" y="255203"/>
            <a:ext cx="2446232" cy="4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49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load data.py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0E24DF-0BD0-617A-D310-23C0BEB63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324" y="255203"/>
            <a:ext cx="2446232" cy="4496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F01298-F3DD-18E3-88DD-F07B778B0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89" y="2101838"/>
            <a:ext cx="12179911" cy="323216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E03F3D-4F31-FF53-2DAD-31890499366A}"/>
              </a:ext>
            </a:extLst>
          </p:cNvPr>
          <p:cNvSpPr/>
          <p:nvPr/>
        </p:nvSpPr>
        <p:spPr>
          <a:xfrm>
            <a:off x="2570480" y="2448560"/>
            <a:ext cx="1960880" cy="1442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1633EDB-7745-63C9-8E1F-3C087BCAA308}"/>
              </a:ext>
            </a:extLst>
          </p:cNvPr>
          <p:cNvSpPr txBox="1">
            <a:spLocks/>
          </p:cNvSpPr>
          <p:nvPr/>
        </p:nvSpPr>
        <p:spPr>
          <a:xfrm>
            <a:off x="537021" y="1071864"/>
            <a:ext cx="10353762" cy="76643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cs typeface="Batang" panose="02030600000101010101" pitchFamily="18" charset="-127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altLang="ko-KR" sz="1800" dirty="0"/>
              <a:t>File &gt; Save pipeline, </a:t>
            </a:r>
            <a:r>
              <a:rPr lang="ko-KR" altLang="en-US" sz="1800" dirty="0"/>
              <a:t>단축키 </a:t>
            </a:r>
            <a:r>
              <a:rPr lang="en-US" altLang="ko-KR" sz="1800" dirty="0"/>
              <a:t>“ctrl + s”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64126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export_data_to_csv_file.py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247C36-E320-3E44-E801-3977CF963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91" y="282251"/>
            <a:ext cx="2042337" cy="480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ED7E46-35EA-D45C-ECA5-40460E2FB6A1}"/>
              </a:ext>
            </a:extLst>
          </p:cNvPr>
          <p:cNvSpPr txBox="1"/>
          <p:nvPr/>
        </p:nvSpPr>
        <p:spPr>
          <a:xfrm>
            <a:off x="213360" y="1720840"/>
            <a:ext cx="113690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 panose="020B0809050000020004" pitchFamily="49" charset="0"/>
              </a:rPr>
              <a:t>from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 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mage_ai.io.</a:t>
            </a:r>
            <a:r>
              <a:rPr lang="en-US" altLang="ko-KR" sz="1200" b="0" dirty="0" err="1">
                <a:solidFill>
                  <a:srgbClr val="CDA869"/>
                </a:solidFill>
                <a:effectLst/>
                <a:latin typeface="Fira Code Regular" panose="020B0809050000020004" pitchFamily="49" charset="0"/>
              </a:rPr>
              <a:t>file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 </a:t>
            </a:r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 panose="020B0809050000020004" pitchFamily="49" charset="0"/>
              </a:rPr>
              <a:t>import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 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FileIO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 panose="020B0809050000020004" pitchFamily="49" charset="0"/>
            </a:endParaRPr>
          </a:p>
          <a:p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 panose="020B0809050000020004" pitchFamily="49" charset="0"/>
              </a:rPr>
              <a:t>from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 pandas </a:t>
            </a:r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 panose="020B0809050000020004" pitchFamily="49" charset="0"/>
              </a:rPr>
              <a:t>import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 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DataFrame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 panose="020B0809050000020004" pitchFamily="49" charset="0"/>
            </a:endParaRPr>
          </a:p>
          <a:p>
            <a:b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</a:br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 panose="020B0809050000020004" pitchFamily="49" charset="0"/>
              </a:rPr>
              <a:t>if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 </a:t>
            </a:r>
            <a:r>
              <a:rPr lang="en-US" altLang="ko-KR" sz="1200" b="0" dirty="0">
                <a:solidFill>
                  <a:srgbClr val="8F9D6A"/>
                </a:solidFill>
                <a:effectLst/>
                <a:latin typeface="Fira Code Regular" panose="020B0809050000020004" pitchFamily="49" charset="0"/>
              </a:rPr>
              <a:t>'</a:t>
            </a:r>
            <a:r>
              <a:rPr lang="en-US" altLang="ko-KR" sz="1200" b="0" dirty="0" err="1">
                <a:solidFill>
                  <a:srgbClr val="8F9D6A"/>
                </a:solidFill>
                <a:effectLst/>
                <a:latin typeface="Fira Code Regular" panose="020B0809050000020004" pitchFamily="49" charset="0"/>
              </a:rPr>
              <a:t>data_exporter</a:t>
            </a:r>
            <a:r>
              <a:rPr lang="en-US" altLang="ko-KR" sz="1200" b="0" dirty="0">
                <a:solidFill>
                  <a:srgbClr val="8F9D6A"/>
                </a:solidFill>
                <a:effectLst/>
                <a:latin typeface="Fira Code Regular" panose="020B0809050000020004" pitchFamily="49" charset="0"/>
              </a:rPr>
              <a:t>'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 </a:t>
            </a:r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 panose="020B0809050000020004" pitchFamily="49" charset="0"/>
              </a:rPr>
              <a:t>not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 </a:t>
            </a:r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 panose="020B0809050000020004" pitchFamily="49" charset="0"/>
              </a:rPr>
              <a:t>in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 </a:t>
            </a:r>
            <a:r>
              <a:rPr lang="en-US" altLang="ko-KR" sz="1200" b="0" dirty="0" err="1">
                <a:solidFill>
                  <a:srgbClr val="CDA869"/>
                </a:solidFill>
                <a:effectLst/>
                <a:latin typeface="Fira Code Regular" panose="020B0809050000020004" pitchFamily="49" charset="0"/>
              </a:rPr>
              <a:t>globals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 panose="020B0809050000020004" pitchFamily="49" charset="0"/>
              </a:rPr>
              <a:t>():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 panose="020B0809050000020004" pitchFamily="49" charset="0"/>
            </a:endParaRPr>
          </a:p>
          <a:p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    </a:t>
            </a:r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 panose="020B0809050000020004" pitchFamily="49" charset="0"/>
              </a:rPr>
              <a:t>from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 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mage_ai.data_preparation.decorators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 </a:t>
            </a:r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 panose="020B0809050000020004" pitchFamily="49" charset="0"/>
              </a:rPr>
              <a:t>import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 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data_exporter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 panose="020B0809050000020004" pitchFamily="49" charset="0"/>
            </a:endParaRPr>
          </a:p>
          <a:p>
            <a:b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Fira Code Regular" panose="020B0809050000020004" pitchFamily="49" charset="0"/>
              </a:rPr>
              <a:t>@data_exporter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 panose="020B0809050000020004" pitchFamily="49" charset="0"/>
            </a:endParaRPr>
          </a:p>
          <a:p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 panose="020B0809050000020004" pitchFamily="49" charset="0"/>
              </a:rPr>
              <a:t>def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 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export_data_to_file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 panose="020B0809050000020004" pitchFamily="49" charset="0"/>
              </a:rPr>
              <a:t>(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df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 panose="020B0809050000020004" pitchFamily="49" charset="0"/>
              </a:rPr>
              <a:t>: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 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DataFrame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 panose="020B0809050000020004" pitchFamily="49" charset="0"/>
              </a:rPr>
              <a:t>,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 **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kwargs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 panose="020B0809050000020004" pitchFamily="49" charset="0"/>
              </a:rPr>
              <a:t>)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 -&gt; </a:t>
            </a:r>
            <a:r>
              <a:rPr lang="en-US" altLang="ko-KR" sz="1200" b="0" dirty="0">
                <a:solidFill>
                  <a:srgbClr val="CDA869"/>
                </a:solidFill>
                <a:effectLst/>
                <a:latin typeface="Fira Code Regular" panose="020B0809050000020004" pitchFamily="49" charset="0"/>
              </a:rPr>
              <a:t>None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 panose="020B0809050000020004" pitchFamily="49" charset="0"/>
              </a:rPr>
              <a:t>: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 panose="020B0809050000020004" pitchFamily="49" charset="0"/>
            </a:endParaRPr>
          </a:p>
          <a:p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    </a:t>
            </a:r>
            <a:r>
              <a:rPr lang="en-US" altLang="ko-KR" sz="1200" b="0" dirty="0">
                <a:solidFill>
                  <a:srgbClr val="8F9D6A"/>
                </a:solidFill>
                <a:effectLst/>
                <a:latin typeface="Fira Code Regular" panose="020B0809050000020004" pitchFamily="49" charset="0"/>
              </a:rPr>
              <a:t>"""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 panose="020B0809050000020004" pitchFamily="49" charset="0"/>
            </a:endParaRPr>
          </a:p>
          <a:p>
            <a:r>
              <a:rPr lang="en-US" altLang="ko-KR" sz="1200" b="0" dirty="0">
                <a:solidFill>
                  <a:srgbClr val="8F9D6A"/>
                </a:solidFill>
                <a:effectLst/>
                <a:latin typeface="Fira Code Regular" panose="020B0809050000020004" pitchFamily="49" charset="0"/>
              </a:rPr>
              <a:t>    Template for exporting data to filesystem.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 panose="020B0809050000020004" pitchFamily="49" charset="0"/>
            </a:endParaRPr>
          </a:p>
          <a:p>
            <a:b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</a:br>
            <a:r>
              <a:rPr lang="en-US" altLang="ko-KR" sz="1200" b="0" dirty="0">
                <a:solidFill>
                  <a:srgbClr val="8F9D6A"/>
                </a:solidFill>
                <a:effectLst/>
                <a:latin typeface="Fira Code Regular" panose="020B0809050000020004" pitchFamily="49" charset="0"/>
              </a:rPr>
              <a:t>    Docs: https://docs.mage.ai/design/data-loading#fileio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 panose="020B0809050000020004" pitchFamily="49" charset="0"/>
            </a:endParaRPr>
          </a:p>
          <a:p>
            <a:r>
              <a:rPr lang="en-US" altLang="ko-KR" sz="1200" b="0" dirty="0">
                <a:solidFill>
                  <a:srgbClr val="8F9D6A"/>
                </a:solidFill>
                <a:effectLst/>
                <a:latin typeface="Fira Code Regular" panose="020B0809050000020004" pitchFamily="49" charset="0"/>
              </a:rPr>
              <a:t>    """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 panose="020B0809050000020004" pitchFamily="49" charset="0"/>
            </a:endParaRPr>
          </a:p>
          <a:p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    </a:t>
            </a:r>
            <a:r>
              <a:rPr lang="en-US" altLang="ko-KR" sz="1200" b="0" i="1" dirty="0">
                <a:solidFill>
                  <a:srgbClr val="5F5A60"/>
                </a:solidFill>
                <a:effectLst/>
                <a:latin typeface="Fira Code Regular" panose="020B0809050000020004" pitchFamily="49" charset="0"/>
              </a:rPr>
              <a:t># Use forward slashes for file paths or double backslashes, and provide a full filename including the extension.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 panose="020B0809050000020004" pitchFamily="49" charset="0"/>
            </a:endParaRPr>
          </a:p>
          <a:p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    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filepath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 = </a:t>
            </a:r>
            <a:r>
              <a:rPr lang="en-US" altLang="ko-KR" sz="1200" b="0" dirty="0">
                <a:solidFill>
                  <a:srgbClr val="8F9D6A"/>
                </a:solidFill>
                <a:effectLst/>
                <a:latin typeface="Fira Code Regular" panose="020B0809050000020004" pitchFamily="49" charset="0"/>
              </a:rPr>
              <a:t>'../data_to_export.csv'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  </a:t>
            </a:r>
            <a:r>
              <a:rPr lang="en-US" altLang="ko-KR" sz="1200" b="0" i="1" dirty="0">
                <a:solidFill>
                  <a:srgbClr val="5F5A60"/>
                </a:solidFill>
                <a:effectLst/>
                <a:latin typeface="Fira Code Regular" panose="020B0809050000020004" pitchFamily="49" charset="0"/>
              </a:rPr>
              <a:t># Adjusted the file path to be more cross-platform friendly.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 panose="020B0809050000020004" pitchFamily="49" charset="0"/>
            </a:endParaRPr>
          </a:p>
          <a:p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    </a:t>
            </a:r>
          </a:p>
          <a:p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    </a:t>
            </a:r>
            <a:r>
              <a:rPr lang="en-US" altLang="ko-KR" sz="1200" b="0" i="1" dirty="0">
                <a:solidFill>
                  <a:srgbClr val="5F5A60"/>
                </a:solidFill>
                <a:effectLst/>
                <a:latin typeface="Fira Code Regular" panose="020B0809050000020004" pitchFamily="49" charset="0"/>
              </a:rPr>
              <a:t># The </a:t>
            </a:r>
            <a:r>
              <a:rPr lang="en-US" altLang="ko-KR" sz="1200" b="0" i="1" dirty="0" err="1">
                <a:solidFill>
                  <a:srgbClr val="5F5A60"/>
                </a:solidFill>
                <a:effectLst/>
                <a:latin typeface="Fira Code Regular" panose="020B0809050000020004" pitchFamily="49" charset="0"/>
              </a:rPr>
              <a:t>FileIO.export</a:t>
            </a:r>
            <a:r>
              <a:rPr lang="en-US" altLang="ko-KR" sz="1200" b="0" i="1" dirty="0">
                <a:solidFill>
                  <a:srgbClr val="5F5A60"/>
                </a:solidFill>
                <a:effectLst/>
                <a:latin typeface="Fira Code Regular" panose="020B0809050000020004" pitchFamily="49" charset="0"/>
              </a:rPr>
              <a:t> method defaults to exporting the file to CSV format if the extension is .csv.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 panose="020B0809050000020004" pitchFamily="49" charset="0"/>
            </a:endParaRPr>
          </a:p>
          <a:p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    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FileIO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 panose="020B0809050000020004" pitchFamily="49" charset="0"/>
              </a:rPr>
              <a:t>()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.export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 panose="020B0809050000020004" pitchFamily="49" charset="0"/>
              </a:rPr>
              <a:t>(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df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 panose="020B0809050000020004" pitchFamily="49" charset="0"/>
              </a:rPr>
              <a:t>,</a:t>
            </a:r>
            <a:r>
              <a:rPr lang="en-US" altLang="ko-KR" sz="1200" b="0" dirty="0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 </a:t>
            </a:r>
            <a:r>
              <a:rPr lang="en-US" altLang="ko-KR" sz="1200" b="0" dirty="0" err="1">
                <a:solidFill>
                  <a:srgbClr val="FFFFFF"/>
                </a:solidFill>
                <a:effectLst/>
                <a:latin typeface="Fira Code Regular" panose="020B0809050000020004" pitchFamily="49" charset="0"/>
              </a:rPr>
              <a:t>filepath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Fira Code Regular" panose="020B0809050000020004" pitchFamily="49" charset="0"/>
              </a:rPr>
              <a:t>)</a:t>
            </a:r>
            <a:endParaRPr lang="en-US" altLang="ko-KR" sz="1200" b="0" dirty="0">
              <a:solidFill>
                <a:srgbClr val="FFFFFF"/>
              </a:solidFill>
              <a:effectLst/>
              <a:latin typeface="Fira Code Regular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4232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6_TF12214701" id="{ADAFAABC-9D60-4261-94F7-D5A12D9D58BB}" vid="{E26A3187-DE39-42F4-9711-F6C9C3F5607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{E9D37BCF-22AF-4FD4-9867-17F4AD8D57C2}tf12214701_win32</Template>
  <TotalTime>18606</TotalTime>
  <Words>469</Words>
  <Application>Microsoft Office PowerPoint</Application>
  <PresentationFormat>와이드스크린</PresentationFormat>
  <Paragraphs>68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Batang</vt:lpstr>
      <vt:lpstr>Arial</vt:lpstr>
      <vt:lpstr>Calibri</vt:lpstr>
      <vt:lpstr>Fira Code Regular</vt:lpstr>
      <vt:lpstr>Wingdings</vt:lpstr>
      <vt:lpstr>Wingdings 2</vt:lpstr>
      <vt:lpstr>SlateVTI</vt:lpstr>
      <vt:lpstr>MAGE.ai </vt:lpstr>
      <vt:lpstr>개발환경 </vt:lpstr>
      <vt:lpstr>mage.ai</vt:lpstr>
      <vt:lpstr>mage.ai</vt:lpstr>
      <vt:lpstr>Quickstart to mage.ai</vt:lpstr>
      <vt:lpstr>실습하기</vt:lpstr>
      <vt:lpstr>load data.py</vt:lpstr>
      <vt:lpstr>load data.py</vt:lpstr>
      <vt:lpstr>export_data_to_csv_file.py</vt:lpstr>
      <vt:lpstr>export_data_to_csv_file.py</vt:lpstr>
      <vt:lpstr>과제 - 3</vt:lpstr>
      <vt:lpstr>과제 제출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Sanggoo Cho</dc:creator>
  <cp:lastModifiedBy>Sanggoo Cho</cp:lastModifiedBy>
  <cp:revision>309</cp:revision>
  <dcterms:created xsi:type="dcterms:W3CDTF">2023-11-06T08:03:36Z</dcterms:created>
  <dcterms:modified xsi:type="dcterms:W3CDTF">2024-03-21T12:03:17Z</dcterms:modified>
</cp:coreProperties>
</file>